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5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ABF48-3771-4ABF-B2F8-BF6611524B25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928631-BB6C-4BDB-A1DF-EA3D28FB5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23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9878B-EFB7-48AE-AAF8-9A3C310AB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D8D685E-23BC-4779-B69B-91EA983B3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F3EBF4-24EB-4AF5-B94F-1D3386498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3DDAF-F5E9-40DB-91FB-16992DD290E5}" type="datetime1">
              <a:rPr lang="en-US" smtClean="0"/>
              <a:t>10/19/2021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325CFE-9C7A-43E1-B371-6EC852A37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FABC4F-7F0D-420B-8EF5-F57BCCF5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fld id="{411AB45F-CB2D-40A8-92A0-3AAA6DF8AD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7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5D8D758-1593-4676-9CCD-9C03BCC53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066EC-9C8D-4DDB-B67F-7C6364281DBA}" type="datetime1">
              <a:rPr lang="en-US" smtClean="0"/>
              <a:t>10/19/2021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00BD255-494B-498B-AC60-448A488DD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F94F63-98DF-45A0-9074-89B1F67F5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B45F-CB2D-40A8-92A0-3AAA6D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11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78A0630-0AED-4075-93D7-082EB4744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B016326-EB80-4261-8B54-89DBD42F6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716909-15F9-4639-9348-2B39491A6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D1A25-D63B-4FF7-A25D-6572B0B71CD4}" type="datetime1">
              <a:rPr lang="en-US" smtClean="0"/>
              <a:t>10/19/2021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91835C-1751-4ECE-935B-945511046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F6DD53-BD58-4CA6-A1AB-5326954D5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1735" y="799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AB45F-CB2D-40A8-92A0-3AAA6D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9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www.balena.io/etche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6429CE71-8EA0-44AE-A2E6-D854E2E1D889}"/>
              </a:ext>
            </a:extLst>
          </p:cNvPr>
          <p:cNvSpPr txBox="1"/>
          <p:nvPr/>
        </p:nvSpPr>
        <p:spPr>
          <a:xfrm>
            <a:off x="0" y="70788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D3E5F67-E6EA-4722-BAC9-4E34DA02B40C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/>
            </a:lvl1pPr>
          </a:lstStyle>
          <a:p>
            <a:r>
              <a:rPr lang="zh-TW" altLang="en-US"/>
              <a:t>準備材料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3FD7737-4099-45E7-8D8C-49922873F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85" y="1082699"/>
            <a:ext cx="3490404" cy="190091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B82F760-AE2E-4EDE-ABB8-1EBBB7ED9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33" t="13588" r="14444" b="15683"/>
          <a:stretch/>
        </p:blipFill>
        <p:spPr>
          <a:xfrm rot="5400000">
            <a:off x="5345702" y="190913"/>
            <a:ext cx="1717493" cy="33449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325D5F3-C3DD-4C95-ABFA-0CC198603E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4" t="16889" r="7079" b="22539"/>
          <a:stretch/>
        </p:blipFill>
        <p:spPr>
          <a:xfrm>
            <a:off x="493661" y="4034077"/>
            <a:ext cx="2885132" cy="202086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00C646-E933-4F0B-9E59-AFC6ECFABDB9}"/>
              </a:ext>
            </a:extLst>
          </p:cNvPr>
          <p:cNvSpPr txBox="1"/>
          <p:nvPr/>
        </p:nvSpPr>
        <p:spPr>
          <a:xfrm>
            <a:off x="861779" y="3044985"/>
            <a:ext cx="2270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Compute Module PoE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A119505-F428-4871-94C5-90A5F56156F1}"/>
              </a:ext>
            </a:extLst>
          </p:cNvPr>
          <p:cNvSpPr txBox="1"/>
          <p:nvPr/>
        </p:nvSpPr>
        <p:spPr>
          <a:xfrm>
            <a:off x="4011756" y="3044985"/>
            <a:ext cx="4385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Raspberry PI Compute Module 3+(CM3) 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5D377C6-FD16-4C84-B123-8237B15680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247"/>
          <a:stretch/>
        </p:blipFill>
        <p:spPr>
          <a:xfrm>
            <a:off x="9040783" y="841836"/>
            <a:ext cx="1729933" cy="1900919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A9E67E6C-FC44-45CF-9DE3-2EC710C86F56}"/>
              </a:ext>
            </a:extLst>
          </p:cNvPr>
          <p:cNvSpPr txBox="1"/>
          <p:nvPr/>
        </p:nvSpPr>
        <p:spPr>
          <a:xfrm>
            <a:off x="8449613" y="2889776"/>
            <a:ext cx="3530807" cy="95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樹莓派 </a:t>
            </a:r>
            <a:r>
              <a:rPr lang="en-US" altLang="zh-TW" dirty="0"/>
              <a:t>3 </a:t>
            </a:r>
            <a:r>
              <a:rPr lang="en-US" dirty="0"/>
              <a:t>Raspberry Pi 3 B、B+</a:t>
            </a:r>
            <a:r>
              <a:rPr lang="zh-TW" altLang="en-US" dirty="0"/>
              <a:t>適用 </a:t>
            </a:r>
            <a:r>
              <a:rPr lang="en-US" dirty="0" err="1"/>
              <a:t>MicroUSB</a:t>
            </a:r>
            <a:r>
              <a:rPr lang="en-US" dirty="0"/>
              <a:t> </a:t>
            </a:r>
            <a:r>
              <a:rPr lang="zh-TW" altLang="en-US" dirty="0"/>
              <a:t>電源線 </a:t>
            </a:r>
            <a:r>
              <a:rPr lang="en-US" altLang="zh-TW" dirty="0"/>
              <a:t>5</a:t>
            </a:r>
            <a:r>
              <a:rPr lang="en-US" dirty="0"/>
              <a:t>V 3A </a:t>
            </a:r>
            <a:r>
              <a:rPr lang="zh-TW" altLang="en-US" dirty="0"/>
              <a:t>樹莓派電源線</a:t>
            </a:r>
            <a:endParaRPr 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07B5943-3ED7-400A-B322-3676D8A0EEF3}"/>
              </a:ext>
            </a:extLst>
          </p:cNvPr>
          <p:cNvSpPr txBox="1"/>
          <p:nvPr/>
        </p:nvSpPr>
        <p:spPr>
          <a:xfrm>
            <a:off x="632207" y="6150114"/>
            <a:ext cx="236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MicroUSB</a:t>
            </a:r>
            <a:r>
              <a:rPr lang="zh-TW" altLang="en-US" dirty="0"/>
              <a:t>連接線</a:t>
            </a:r>
            <a:endParaRPr lang="en-US" dirty="0"/>
          </a:p>
        </p:txBody>
      </p:sp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CF19A803-C0ED-41C4-BB24-A7C8D4AC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B45F-CB2D-40A8-92A0-3AAA6DF8AD7A}" type="slidenum">
              <a:rPr lang="en-US" smtClean="0"/>
              <a:t>1</a:t>
            </a:fld>
            <a:endParaRPr 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2AED1AA-2B7D-4DE4-A0B1-6B87EE039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639" y="3816289"/>
            <a:ext cx="2489557" cy="2150289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AB69FAE-3A1C-4341-A8E5-83DF8A22B20C}"/>
              </a:ext>
            </a:extLst>
          </p:cNvPr>
          <p:cNvSpPr txBox="1"/>
          <p:nvPr/>
        </p:nvSpPr>
        <p:spPr>
          <a:xfrm>
            <a:off x="4789655" y="6133467"/>
            <a:ext cx="236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HDMI</a:t>
            </a:r>
            <a:r>
              <a:rPr lang="zh-TW" altLang="en-US" dirty="0"/>
              <a:t>螢幕接線</a:t>
            </a:r>
            <a:endParaRPr 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470AE12-9EAF-49B1-9FA3-A34C63239C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13" r="10434"/>
          <a:stretch/>
        </p:blipFill>
        <p:spPr>
          <a:xfrm>
            <a:off x="8461184" y="3840472"/>
            <a:ext cx="2569938" cy="2309642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3BFF2CAD-5057-4284-AE39-B9AD0DD10D0D}"/>
              </a:ext>
            </a:extLst>
          </p:cNvPr>
          <p:cNvSpPr txBox="1"/>
          <p:nvPr/>
        </p:nvSpPr>
        <p:spPr>
          <a:xfrm>
            <a:off x="8397143" y="6157745"/>
            <a:ext cx="236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有</a:t>
            </a:r>
            <a:r>
              <a:rPr lang="en-US" altLang="zh-TW" dirty="0"/>
              <a:t>HDMI</a:t>
            </a:r>
            <a:r>
              <a:rPr lang="zh-TW" altLang="en-US" dirty="0"/>
              <a:t>孔的螢幕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25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C4FD232-2BD6-4F38-89E0-CC78D0C8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347" y="2765204"/>
            <a:ext cx="4867838" cy="3091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86F1CD-9C44-4B28-94A3-ED36324C460D}"/>
              </a:ext>
            </a:extLst>
          </p:cNvPr>
          <p:cNvSpPr txBox="1"/>
          <p:nvPr/>
        </p:nvSpPr>
        <p:spPr>
          <a:xfrm>
            <a:off x="-1" y="0"/>
            <a:ext cx="12192000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/>
            </a:lvl1pPr>
          </a:lstStyle>
          <a:p>
            <a:r>
              <a:rPr lang="zh-TW" altLang="en-US" dirty="0"/>
              <a:t>使用</a:t>
            </a:r>
            <a:r>
              <a:rPr lang="en-US" altLang="zh-TW" dirty="0" err="1"/>
              <a:t>balenaEtcher</a:t>
            </a:r>
            <a:r>
              <a:rPr lang="zh-TW" altLang="en-US" dirty="0"/>
              <a:t>進行</a:t>
            </a:r>
            <a:r>
              <a:rPr lang="en-US" altLang="zh-TW" dirty="0" err="1"/>
              <a:t>img</a:t>
            </a:r>
            <a:r>
              <a:rPr lang="zh-TW" altLang="en-US" dirty="0"/>
              <a:t>燒入</a:t>
            </a:r>
            <a:endParaRPr 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3868240-0206-43F4-AFA7-D4DD5CF1E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13" t="5764" r="4541" b="24368"/>
          <a:stretch/>
        </p:blipFill>
        <p:spPr>
          <a:xfrm>
            <a:off x="288516" y="2808514"/>
            <a:ext cx="5737659" cy="3004458"/>
          </a:xfrm>
          <a:prstGeom prst="rect">
            <a:avLst/>
          </a:prstGeom>
        </p:spPr>
      </p:pic>
      <p:sp>
        <p:nvSpPr>
          <p:cNvPr id="23" name="投影片編號版面配置區 20">
            <a:extLst>
              <a:ext uri="{FF2B5EF4-FFF2-40B4-BE49-F238E27FC236}">
                <a16:creationId xmlns:a16="http://schemas.microsoft.com/office/drawing/2014/main" id="{1A59E50F-F72A-4525-B7B4-6865EFE1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735" y="79975"/>
            <a:ext cx="2743200" cy="365125"/>
          </a:xfrm>
        </p:spPr>
        <p:txBody>
          <a:bodyPr/>
          <a:lstStyle/>
          <a:p>
            <a:fld id="{411AB45F-CB2D-40A8-92A0-3AAA6DF8AD7A}" type="slidenum">
              <a:rPr lang="en-US" smtClean="0"/>
              <a:t>10</a:t>
            </a:fld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1F26AAF-B5CF-468D-BF50-B9D2AE906D1B}"/>
              </a:ext>
            </a:extLst>
          </p:cNvPr>
          <p:cNvSpPr txBox="1"/>
          <p:nvPr/>
        </p:nvSpPr>
        <p:spPr>
          <a:xfrm>
            <a:off x="-1" y="715976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zh-TW" altLang="en-US" sz="3200" dirty="0"/>
              <a:t>點</a:t>
            </a:r>
            <a:r>
              <a:rPr lang="en-US" altLang="zh-TW" sz="3200" dirty="0"/>
              <a:t>Select</a:t>
            </a:r>
            <a:r>
              <a:rPr lang="zh-TW" altLang="en-US" sz="3200" dirty="0"/>
              <a:t> </a:t>
            </a:r>
            <a:r>
              <a:rPr lang="en-US" altLang="zh-TW" sz="3200" dirty="0"/>
              <a:t>target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zh-TW" altLang="en-US" sz="3200" dirty="0"/>
              <a:t>選擇</a:t>
            </a:r>
            <a:r>
              <a:rPr lang="en-US" altLang="zh-TW" sz="3200" dirty="0"/>
              <a:t>Compute Module</a:t>
            </a:r>
          </a:p>
        </p:txBody>
      </p:sp>
    </p:spTree>
    <p:extLst>
      <p:ext uri="{BB962C8B-B14F-4D97-AF65-F5344CB8AC3E}">
        <p14:creationId xmlns:p14="http://schemas.microsoft.com/office/powerpoint/2010/main" val="111422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D77E697-EE15-44BC-810A-CD44CE62E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51" t="5852" r="4631" b="28629"/>
          <a:stretch/>
        </p:blipFill>
        <p:spPr>
          <a:xfrm>
            <a:off x="140773" y="3573812"/>
            <a:ext cx="4280171" cy="2091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86F1CD-9C44-4B28-94A3-ED36324C460D}"/>
              </a:ext>
            </a:extLst>
          </p:cNvPr>
          <p:cNvSpPr txBox="1"/>
          <p:nvPr/>
        </p:nvSpPr>
        <p:spPr>
          <a:xfrm>
            <a:off x="-1" y="0"/>
            <a:ext cx="12192000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/>
            </a:lvl1pPr>
          </a:lstStyle>
          <a:p>
            <a:r>
              <a:rPr lang="zh-TW" altLang="en-US" dirty="0"/>
              <a:t>使用</a:t>
            </a:r>
            <a:r>
              <a:rPr lang="en-US" altLang="zh-TW" dirty="0" err="1"/>
              <a:t>balenaEtcher</a:t>
            </a:r>
            <a:r>
              <a:rPr lang="zh-TW" altLang="en-US" dirty="0"/>
              <a:t>進行</a:t>
            </a:r>
            <a:r>
              <a:rPr lang="en-US" altLang="zh-TW" dirty="0" err="1"/>
              <a:t>img</a:t>
            </a:r>
            <a:r>
              <a:rPr lang="zh-TW" altLang="en-US" dirty="0"/>
              <a:t>燒入</a:t>
            </a:r>
            <a:endParaRPr 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B8F3C09-107D-42B1-B677-F40B9C89C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29" r="63262" b="25930"/>
          <a:stretch/>
        </p:blipFill>
        <p:spPr>
          <a:xfrm>
            <a:off x="4748061" y="3463047"/>
            <a:ext cx="2144425" cy="233297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91AB0BB-0D9C-4B2D-8016-6DB14E5A30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4" r="62985" b="31522"/>
          <a:stretch/>
        </p:blipFill>
        <p:spPr>
          <a:xfrm>
            <a:off x="7219603" y="3463048"/>
            <a:ext cx="2159681" cy="2332973"/>
          </a:xfrm>
          <a:prstGeom prst="rect">
            <a:avLst/>
          </a:prstGeom>
        </p:spPr>
      </p:pic>
      <p:sp>
        <p:nvSpPr>
          <p:cNvPr id="23" name="投影片編號版面配置區 20">
            <a:extLst>
              <a:ext uri="{FF2B5EF4-FFF2-40B4-BE49-F238E27FC236}">
                <a16:creationId xmlns:a16="http://schemas.microsoft.com/office/drawing/2014/main" id="{1A59E50F-F72A-4525-B7B4-6865EFE1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735" y="79975"/>
            <a:ext cx="2743200" cy="365125"/>
          </a:xfrm>
        </p:spPr>
        <p:txBody>
          <a:bodyPr/>
          <a:lstStyle/>
          <a:p>
            <a:fld id="{411AB45F-CB2D-40A8-92A0-3AAA6DF8AD7A}" type="slidenum">
              <a:rPr lang="en-US" smtClean="0"/>
              <a:t>11</a:t>
            </a:fld>
            <a:endParaRPr 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14F56DF-3904-4ABD-9C0C-3830D81E4D1D}"/>
              </a:ext>
            </a:extLst>
          </p:cNvPr>
          <p:cNvSpPr txBox="1"/>
          <p:nvPr/>
        </p:nvSpPr>
        <p:spPr>
          <a:xfrm>
            <a:off x="-1" y="715976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zh-TW" altLang="en-US" sz="3200" dirty="0"/>
              <a:t>點</a:t>
            </a:r>
            <a:r>
              <a:rPr lang="en-US" altLang="zh-TW" sz="3200" dirty="0"/>
              <a:t>Flash</a:t>
            </a:r>
            <a:r>
              <a:rPr lang="zh-TW" altLang="en-US" sz="3200" dirty="0"/>
              <a:t>開始燒入</a:t>
            </a:r>
            <a:endParaRPr lang="en-US" altLang="zh-TW" sz="3200" dirty="0"/>
          </a:p>
          <a:p>
            <a:pPr marL="514350" indent="-514350">
              <a:buFont typeface="+mj-lt"/>
              <a:buAutoNum type="arabicPeriod" startAt="5"/>
            </a:pPr>
            <a:r>
              <a:rPr lang="en-US" altLang="zh-TW" sz="3200" dirty="0"/>
              <a:t>Flashing</a:t>
            </a:r>
            <a:r>
              <a:rPr lang="zh-TW" altLang="en-US" sz="3200" dirty="0"/>
              <a:t>大約</a:t>
            </a:r>
            <a:r>
              <a:rPr lang="en-US" altLang="zh-TW" sz="3200" dirty="0"/>
              <a:t>11</a:t>
            </a:r>
            <a:r>
              <a:rPr lang="zh-TW" altLang="en-US" sz="3200" dirty="0"/>
              <a:t>分鐘</a:t>
            </a:r>
            <a:endParaRPr lang="en-US" altLang="zh-TW" sz="3200" dirty="0"/>
          </a:p>
          <a:p>
            <a:pPr marL="514350" indent="-514350">
              <a:buFont typeface="+mj-lt"/>
              <a:buAutoNum type="arabicPeriod" startAt="5"/>
            </a:pPr>
            <a:r>
              <a:rPr lang="en-US" altLang="zh-TW" sz="3200" dirty="0"/>
              <a:t>Validating</a:t>
            </a:r>
            <a:r>
              <a:rPr lang="zh-TW" altLang="en-US" sz="3200" dirty="0"/>
              <a:t>大約</a:t>
            </a:r>
            <a:r>
              <a:rPr lang="en-US" altLang="zh-TW" sz="3200" dirty="0"/>
              <a:t>10</a:t>
            </a:r>
            <a:r>
              <a:rPr lang="zh-TW" altLang="en-US" sz="3200" dirty="0"/>
              <a:t>分鐘</a:t>
            </a:r>
            <a:endParaRPr lang="en-US" altLang="zh-TW" sz="3200" dirty="0"/>
          </a:p>
          <a:p>
            <a:pPr marL="514350" indent="-514350">
              <a:buFont typeface="+mj-lt"/>
              <a:buAutoNum type="arabicPeriod" startAt="5"/>
            </a:pPr>
            <a:r>
              <a:rPr lang="en-US" altLang="zh-TW" sz="3200" dirty="0"/>
              <a:t>Flash</a:t>
            </a:r>
            <a:r>
              <a:rPr lang="zh-TW" altLang="en-US" sz="3200" dirty="0"/>
              <a:t> </a:t>
            </a:r>
            <a:r>
              <a:rPr lang="en-US" altLang="zh-TW" sz="3200" dirty="0"/>
              <a:t>Complete</a:t>
            </a:r>
          </a:p>
          <a:p>
            <a:pPr marL="514350" indent="-514350">
              <a:buFont typeface="+mj-lt"/>
              <a:buAutoNum type="arabicPeriod" startAt="5"/>
            </a:pPr>
            <a:endParaRPr lang="en-US" altLang="zh-TW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4D8A78E-FC19-47E5-A4BE-50D351D20F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207" r="63726" b="13571"/>
          <a:stretch/>
        </p:blipFill>
        <p:spPr>
          <a:xfrm>
            <a:off x="9619976" y="3463048"/>
            <a:ext cx="2274333" cy="231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60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86F1CD-9C44-4B28-94A3-ED36324C460D}"/>
              </a:ext>
            </a:extLst>
          </p:cNvPr>
          <p:cNvSpPr txBox="1"/>
          <p:nvPr/>
        </p:nvSpPr>
        <p:spPr>
          <a:xfrm>
            <a:off x="-1" y="0"/>
            <a:ext cx="12192000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/>
            </a:lvl1pPr>
          </a:lstStyle>
          <a:p>
            <a:r>
              <a:rPr lang="zh-TW" altLang="en-US" dirty="0"/>
              <a:t>檢查是否正常</a:t>
            </a:r>
            <a:endParaRPr lang="en-US" dirty="0"/>
          </a:p>
        </p:txBody>
      </p:sp>
      <p:sp>
        <p:nvSpPr>
          <p:cNvPr id="23" name="投影片編號版面配置區 20">
            <a:extLst>
              <a:ext uri="{FF2B5EF4-FFF2-40B4-BE49-F238E27FC236}">
                <a16:creationId xmlns:a16="http://schemas.microsoft.com/office/drawing/2014/main" id="{1A59E50F-F72A-4525-B7B4-6865EFE1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735" y="79975"/>
            <a:ext cx="2743200" cy="365125"/>
          </a:xfrm>
        </p:spPr>
        <p:txBody>
          <a:bodyPr/>
          <a:lstStyle/>
          <a:p>
            <a:fld id="{411AB45F-CB2D-40A8-92A0-3AAA6DF8AD7A}" type="slidenum">
              <a:rPr lang="en-US" smtClean="0"/>
              <a:t>12</a:t>
            </a:fld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3D790B-422D-4379-B0B9-47B6BB7497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91" t="4270" r="21863"/>
          <a:stretch/>
        </p:blipFill>
        <p:spPr>
          <a:xfrm>
            <a:off x="7228112" y="943045"/>
            <a:ext cx="4258493" cy="533172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3BC1530-11F2-4F6E-BC75-56D18ACCB732}"/>
              </a:ext>
            </a:extLst>
          </p:cNvPr>
          <p:cNvSpPr txBox="1"/>
          <p:nvPr/>
        </p:nvSpPr>
        <p:spPr>
          <a:xfrm>
            <a:off x="-1" y="707886"/>
            <a:ext cx="590441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800" dirty="0"/>
              <a:t>關閉樹梅派電源線</a:t>
            </a:r>
            <a:endParaRPr lang="en-US" altLang="zh-TW" sz="2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/>
              <a:t>拔掉</a:t>
            </a:r>
            <a:r>
              <a:rPr lang="en-US" sz="2800" dirty="0" err="1"/>
              <a:t>MicroUSB</a:t>
            </a:r>
            <a:r>
              <a:rPr lang="zh-TW" altLang="en-US" sz="2800" dirty="0"/>
              <a:t>連接線</a:t>
            </a:r>
            <a:endParaRPr lang="en-US" altLang="zh-TW" sz="2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/>
              <a:t>使用有</a:t>
            </a:r>
            <a:r>
              <a:rPr lang="en-US" altLang="zh-TW" sz="2800" dirty="0"/>
              <a:t>HDMI</a:t>
            </a:r>
            <a:r>
              <a:rPr lang="zh-TW" altLang="en-US" sz="2800" dirty="0"/>
              <a:t>孔的螢幕接樹梅派的</a:t>
            </a:r>
            <a:r>
              <a:rPr lang="en-US" altLang="zh-TW" sz="2800" dirty="0"/>
              <a:t>HDMI</a:t>
            </a:r>
            <a:r>
              <a:rPr lang="zh-TW" altLang="en-US" sz="2800" dirty="0"/>
              <a:t>或是軟排線接小型觸控螢幕</a:t>
            </a:r>
            <a:endParaRPr lang="en-US" altLang="zh-TW" sz="2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/>
              <a:t>按下樹梅派電源按鈕上電開機</a:t>
            </a:r>
            <a:endParaRPr lang="en-US" altLang="zh-TW" sz="2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/>
              <a:t>確認開機過程中有畫面</a:t>
            </a:r>
            <a:endParaRPr lang="en-US" altLang="zh-TW" sz="2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/>
              <a:t>確認功能正常後即可關機，並將</a:t>
            </a:r>
            <a:r>
              <a:rPr lang="en-US" altLang="zh-TW" sz="2800" dirty="0"/>
              <a:t>CM3</a:t>
            </a:r>
            <a:r>
              <a:rPr lang="zh-TW" altLang="en-US" sz="2800" dirty="0"/>
              <a:t>拔掉</a:t>
            </a:r>
            <a:endParaRPr lang="en-US" altLang="zh-TW" sz="2800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323130-2A63-4255-991F-14CABA1A0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400" b="36507"/>
          <a:stretch/>
        </p:blipFill>
        <p:spPr>
          <a:xfrm>
            <a:off x="3683726" y="4168363"/>
            <a:ext cx="3344090" cy="210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67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86F1CD-9C44-4B28-94A3-ED36324C460D}"/>
              </a:ext>
            </a:extLst>
          </p:cNvPr>
          <p:cNvSpPr txBox="1"/>
          <p:nvPr/>
        </p:nvSpPr>
        <p:spPr>
          <a:xfrm>
            <a:off x="-1" y="0"/>
            <a:ext cx="12192000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/>
            </a:lvl1pPr>
          </a:lstStyle>
          <a:p>
            <a:r>
              <a:rPr lang="zh-TW" altLang="en-US" dirty="0"/>
              <a:t>裝入置</a:t>
            </a:r>
            <a:r>
              <a:rPr lang="en-US" altLang="zh-TW" dirty="0"/>
              <a:t>EGGI</a:t>
            </a:r>
            <a:endParaRPr lang="en-US" dirty="0"/>
          </a:p>
        </p:txBody>
      </p:sp>
      <p:sp>
        <p:nvSpPr>
          <p:cNvPr id="23" name="投影片編號版面配置區 20">
            <a:extLst>
              <a:ext uri="{FF2B5EF4-FFF2-40B4-BE49-F238E27FC236}">
                <a16:creationId xmlns:a16="http://schemas.microsoft.com/office/drawing/2014/main" id="{1A59E50F-F72A-4525-B7B4-6865EFE1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735" y="79975"/>
            <a:ext cx="2743200" cy="365125"/>
          </a:xfrm>
        </p:spPr>
        <p:txBody>
          <a:bodyPr/>
          <a:lstStyle/>
          <a:p>
            <a:fld id="{411AB45F-CB2D-40A8-92A0-3AAA6DF8AD7A}" type="slidenum">
              <a:rPr lang="en-US" smtClean="0"/>
              <a:t>13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3BC1530-11F2-4F6E-BC75-56D18ACCB732}"/>
              </a:ext>
            </a:extLst>
          </p:cNvPr>
          <p:cNvSpPr txBox="1"/>
          <p:nvPr/>
        </p:nvSpPr>
        <p:spPr>
          <a:xfrm>
            <a:off x="-1" y="707886"/>
            <a:ext cx="590441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800" dirty="0"/>
              <a:t>將</a:t>
            </a:r>
            <a:r>
              <a:rPr lang="en-US" altLang="zh-TW" sz="2800" dirty="0"/>
              <a:t>EGGI</a:t>
            </a:r>
            <a:r>
              <a:rPr lang="zh-TW" altLang="en-US" sz="2800" dirty="0"/>
              <a:t>機殼拆開</a:t>
            </a:r>
            <a:endParaRPr lang="en-US" altLang="zh-TW" sz="2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/>
              <a:t>將</a:t>
            </a:r>
            <a:r>
              <a:rPr lang="en-US" altLang="zh-TW" sz="2800" dirty="0"/>
              <a:t>CM3</a:t>
            </a:r>
            <a:r>
              <a:rPr lang="zh-TW" altLang="en-US" sz="2800" dirty="0"/>
              <a:t>裝入置該位置</a:t>
            </a:r>
            <a:endParaRPr lang="en-US" altLang="zh-TW" sz="2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/>
              <a:t>將機殼組裝回去，並上電開機</a:t>
            </a:r>
            <a:endParaRPr lang="en-US" altLang="zh-TW" sz="2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/>
              <a:t>確認</a:t>
            </a:r>
            <a:r>
              <a:rPr lang="en-US" altLang="zh-TW" sz="2800" dirty="0"/>
              <a:t>EGGI</a:t>
            </a:r>
            <a:r>
              <a:rPr lang="zh-TW" altLang="en-US" sz="2800" dirty="0"/>
              <a:t>能正常開機並有出現螢幕畫面</a:t>
            </a:r>
            <a:endParaRPr lang="en-US" altLang="zh-TW" sz="2800" dirty="0"/>
          </a:p>
          <a:p>
            <a:pPr marL="342900" indent="-342900">
              <a:buFont typeface="+mj-lt"/>
              <a:buAutoNum type="arabicPeriod"/>
            </a:pPr>
            <a:endParaRPr lang="en-US" altLang="zh-TW" sz="2800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6EC2A5-529C-4DC4-A602-916281705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167" y="787861"/>
            <a:ext cx="3661700" cy="274781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FD8C748-B16F-4533-8951-8E06436042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66" t="9552"/>
          <a:stretch/>
        </p:blipFill>
        <p:spPr>
          <a:xfrm rot="16200000">
            <a:off x="7387569" y="3163680"/>
            <a:ext cx="2933156" cy="40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29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6429CE71-8EA0-44AE-A2E6-D854E2E1D889}"/>
              </a:ext>
            </a:extLst>
          </p:cNvPr>
          <p:cNvSpPr txBox="1"/>
          <p:nvPr/>
        </p:nvSpPr>
        <p:spPr>
          <a:xfrm>
            <a:off x="0" y="707886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400" dirty="0"/>
              <a:t>將</a:t>
            </a:r>
            <a:r>
              <a:rPr lang="en-US" altLang="zh-TW" sz="2400" dirty="0"/>
              <a:t>CM3</a:t>
            </a:r>
            <a:r>
              <a:rPr lang="zh-TW" altLang="en-US" sz="2400" dirty="0"/>
              <a:t>斜放插入至</a:t>
            </a:r>
            <a:r>
              <a:rPr lang="en-US" altLang="zh-TW" sz="2400" dirty="0"/>
              <a:t>Compute Module PoE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/>
              <a:t>將樹莓派電源線插入</a:t>
            </a:r>
            <a:r>
              <a:rPr lang="en-US" altLang="zh-TW" sz="2400" dirty="0"/>
              <a:t>POWER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MicroUSB</a:t>
            </a:r>
            <a:r>
              <a:rPr lang="zh-TW" altLang="en-US" sz="2400" dirty="0"/>
              <a:t>連接線分別插入</a:t>
            </a:r>
            <a:r>
              <a:rPr lang="en-US" altLang="zh-TW" sz="2400" dirty="0"/>
              <a:t>SLAVE</a:t>
            </a:r>
            <a:r>
              <a:rPr lang="zh-TW" altLang="en-US" sz="2400" dirty="0"/>
              <a:t>跟電腦或筆電</a:t>
            </a:r>
            <a:endParaRPr lang="en-US" altLang="zh-TW" sz="24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/>
              <a:t>連接完後按下電源線按鈕，</a:t>
            </a:r>
            <a:r>
              <a:rPr lang="en-US" altLang="zh-TW" sz="2400" dirty="0"/>
              <a:t>POWER</a:t>
            </a:r>
            <a:r>
              <a:rPr lang="zh-TW" altLang="en-US" sz="2400" dirty="0"/>
              <a:t>旁邊會亮燈</a:t>
            </a:r>
            <a:endParaRPr 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D3E5F67-E6EA-4722-BAC9-4E34DA02B40C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/>
            </a:lvl1pPr>
          </a:lstStyle>
          <a:p>
            <a:r>
              <a:rPr lang="zh-TW" altLang="en-US" dirty="0"/>
              <a:t>組裝</a:t>
            </a:r>
            <a:r>
              <a:rPr lang="en-US" altLang="zh-TW" dirty="0"/>
              <a:t>CM3</a:t>
            </a:r>
            <a:r>
              <a:rPr lang="zh-TW" altLang="en-US" dirty="0"/>
              <a:t>跟母板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4C1938-5DE6-4F30-A79F-65705E17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71" b="9148"/>
          <a:stretch/>
        </p:blipFill>
        <p:spPr>
          <a:xfrm>
            <a:off x="9335589" y="868988"/>
            <a:ext cx="2712585" cy="250934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1E1D3F1-2200-458E-B476-7FDAA0303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20" b="19652"/>
          <a:stretch/>
        </p:blipFill>
        <p:spPr>
          <a:xfrm>
            <a:off x="8810761" y="3623651"/>
            <a:ext cx="3237413" cy="278106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C417EE-8F9D-4D73-B9B6-32B6142B9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046" y="2277546"/>
            <a:ext cx="5213889" cy="2943469"/>
          </a:xfrm>
          <a:prstGeom prst="rect">
            <a:avLst/>
          </a:prstGeom>
        </p:spPr>
      </p:pic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13A3F963-CF4E-467E-9A63-898A1388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B45F-CB2D-40A8-92A0-3AAA6DF8AD7A}" type="slidenum">
              <a:rPr lang="en-US" smtClean="0"/>
              <a:t>2</a:t>
            </a:fld>
            <a:endParaRPr 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3E86212-3952-4A31-9503-316A1E19E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26" y="2842602"/>
            <a:ext cx="3171217" cy="2378413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36C5DA61-9FDF-4B22-903F-504CE04AB8CF}"/>
              </a:ext>
            </a:extLst>
          </p:cNvPr>
          <p:cNvSpPr txBox="1"/>
          <p:nvPr/>
        </p:nvSpPr>
        <p:spPr>
          <a:xfrm>
            <a:off x="261258" y="5293025"/>
            <a:ext cx="3053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斜放</a:t>
            </a:r>
            <a:r>
              <a:rPr lang="en-US" altLang="zh-TW" dirty="0"/>
              <a:t>CM3</a:t>
            </a:r>
            <a:r>
              <a:rPr lang="zh-TW" altLang="en-US" dirty="0"/>
              <a:t>並把它壓下去會有</a:t>
            </a:r>
            <a:r>
              <a:rPr lang="en-US" altLang="zh-TW" dirty="0"/>
              <a:t>”</a:t>
            </a:r>
            <a:r>
              <a:rPr lang="zh-TW" altLang="en-US" dirty="0"/>
              <a:t>喀</a:t>
            </a:r>
            <a:r>
              <a:rPr lang="en-US" altLang="zh-TW" dirty="0"/>
              <a:t>”</a:t>
            </a:r>
            <a:r>
              <a:rPr lang="zh-TW" altLang="en-US" dirty="0"/>
              <a:t>的一聲代表有卡住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68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71B91DD2-6D98-4A5C-AAFF-C1548945D6B9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/>
            </a:lvl1pPr>
          </a:lstStyle>
          <a:p>
            <a:r>
              <a:rPr lang="zh-TW" altLang="en-US"/>
              <a:t>整體連接方式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0B6786-52DA-4E5E-B54E-1ACF6DDB6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1" r="14469"/>
          <a:stretch/>
        </p:blipFill>
        <p:spPr>
          <a:xfrm>
            <a:off x="6858000" y="1797621"/>
            <a:ext cx="4690248" cy="445388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CC263C-606C-4E74-BBAA-8CC44D476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1" t="20114" r="3504" b="9178"/>
          <a:stretch/>
        </p:blipFill>
        <p:spPr>
          <a:xfrm>
            <a:off x="2134427" y="3004708"/>
            <a:ext cx="2150606" cy="146490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508A8E1-407B-4E10-A663-21ECC317F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990" y="4899071"/>
            <a:ext cx="1233480" cy="672807"/>
          </a:xfrm>
          <a:prstGeom prst="rect">
            <a:avLst/>
          </a:prstGeom>
        </p:spPr>
      </p:pic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C3F32E27-6CB8-4774-8DC6-2B352E066D30}"/>
              </a:ext>
            </a:extLst>
          </p:cNvPr>
          <p:cNvCxnSpPr>
            <a:cxnSpLocks/>
            <a:stCxn id="5" idx="1"/>
            <a:endCxn id="10" idx="1"/>
          </p:cNvCxnSpPr>
          <p:nvPr/>
        </p:nvCxnSpPr>
        <p:spPr>
          <a:xfrm rot="10800000" flipH="1" flipV="1">
            <a:off x="2134426" y="3737161"/>
            <a:ext cx="458563" cy="1498314"/>
          </a:xfrm>
          <a:prstGeom prst="bentConnector3">
            <a:avLst>
              <a:gd name="adj1" fmla="val -4985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EEB5073-090C-4054-B58E-9CBCFEC2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B45F-CB2D-40A8-92A0-3AAA6DF8AD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39DE7BE0-BFBD-4AA3-9F3E-E5A82F3DC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88" t="-1" r="27694" b="27723"/>
          <a:stretch/>
        </p:blipFill>
        <p:spPr>
          <a:xfrm>
            <a:off x="209006" y="1229934"/>
            <a:ext cx="4861250" cy="2912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006B3DE-9527-45A3-BF3D-C58CA12DF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1463" y="1986243"/>
            <a:ext cx="1570262" cy="16226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FB939447-CFBF-4639-BF4C-FAD54C3425BB}"/>
              </a:ext>
            </a:extLst>
          </p:cNvPr>
          <p:cNvSpPr txBox="1"/>
          <p:nvPr/>
        </p:nvSpPr>
        <p:spPr>
          <a:xfrm>
            <a:off x="209006" y="838350"/>
            <a:ext cx="443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https://www.balena.io/etcher/</a:t>
            </a:r>
            <a:endParaRPr lang="en-US" dirty="0"/>
          </a:p>
          <a:p>
            <a:endParaRPr 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AF19A38-D428-4570-8C8B-52A58CCF3C74}"/>
              </a:ext>
            </a:extLst>
          </p:cNvPr>
          <p:cNvSpPr txBox="1"/>
          <p:nvPr/>
        </p:nvSpPr>
        <p:spPr>
          <a:xfrm>
            <a:off x="-1" y="0"/>
            <a:ext cx="12192000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/>
            </a:lvl1pPr>
          </a:lstStyle>
          <a:p>
            <a:r>
              <a:rPr lang="zh-TW" altLang="en-US" dirty="0"/>
              <a:t>下載</a:t>
            </a:r>
            <a:r>
              <a:rPr lang="en-US" altLang="zh-TW" dirty="0" err="1"/>
              <a:t>balenaEtcher</a:t>
            </a:r>
            <a:endParaRPr lang="en-US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355EA3DD-1EF2-4903-B37A-80EFDFBB0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637" y="1229934"/>
            <a:ext cx="4027281" cy="2919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7A4F846-6D34-41BD-9EE3-C661FE68AE3D}"/>
              </a:ext>
            </a:extLst>
          </p:cNvPr>
          <p:cNvSpPr txBox="1"/>
          <p:nvPr/>
        </p:nvSpPr>
        <p:spPr>
          <a:xfrm>
            <a:off x="927930" y="4165044"/>
            <a:ext cx="342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至官網下載</a:t>
            </a:r>
            <a:r>
              <a:rPr lang="en-US" altLang="zh-TW" dirty="0" err="1"/>
              <a:t>balenaEtcher</a:t>
            </a:r>
            <a:r>
              <a:rPr lang="zh-TW" altLang="en-US" dirty="0"/>
              <a:t>安裝檔</a:t>
            </a:r>
            <a:endParaRPr 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0D2F33C-A916-408C-BC17-4ABFD76EDB1E}"/>
              </a:ext>
            </a:extLst>
          </p:cNvPr>
          <p:cNvSpPr txBox="1"/>
          <p:nvPr/>
        </p:nvSpPr>
        <p:spPr>
          <a:xfrm>
            <a:off x="5698576" y="4165044"/>
            <a:ext cx="342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按下</a:t>
            </a:r>
            <a:r>
              <a:rPr lang="en-US" altLang="zh-TW" dirty="0"/>
              <a:t>”</a:t>
            </a:r>
            <a:r>
              <a:rPr lang="zh-TW" altLang="en-US" dirty="0"/>
              <a:t>我同意</a:t>
            </a:r>
            <a:r>
              <a:rPr lang="en-US" altLang="zh-TW" dirty="0"/>
              <a:t>”</a:t>
            </a:r>
            <a:endParaRPr 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BA4EFDA-DDE2-436B-9573-1CCE15A3A2D7}"/>
              </a:ext>
            </a:extLst>
          </p:cNvPr>
          <p:cNvSpPr txBox="1"/>
          <p:nvPr/>
        </p:nvSpPr>
        <p:spPr>
          <a:xfrm>
            <a:off x="9144893" y="3730291"/>
            <a:ext cx="342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桌面按下</a:t>
            </a:r>
            <a:r>
              <a:rPr lang="en-US" altLang="zh-TW" dirty="0" err="1"/>
              <a:t>balenaEtcher</a:t>
            </a:r>
            <a:endParaRPr lang="en-US" dirty="0"/>
          </a:p>
        </p:txBody>
      </p:sp>
      <p:sp>
        <p:nvSpPr>
          <p:cNvPr id="28" name="投影片編號版面配置區 15">
            <a:extLst>
              <a:ext uri="{FF2B5EF4-FFF2-40B4-BE49-F238E27FC236}">
                <a16:creationId xmlns:a16="http://schemas.microsoft.com/office/drawing/2014/main" id="{6B9A6FB4-16C4-42CF-85A5-4F080AAB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735" y="79975"/>
            <a:ext cx="2743200" cy="365125"/>
          </a:xfrm>
        </p:spPr>
        <p:txBody>
          <a:bodyPr/>
          <a:lstStyle/>
          <a:p>
            <a:fld id="{411AB45F-CB2D-40A8-92A0-3AAA6DF8AD7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575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76094646-7E15-4AAC-9CCA-EA2FBE5B3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21"/>
          <a:stretch/>
        </p:blipFill>
        <p:spPr>
          <a:xfrm>
            <a:off x="128248" y="1718072"/>
            <a:ext cx="3989757" cy="30534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DF91F2C-B9CA-4DE5-857D-DCB87268C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011" y="1718072"/>
            <a:ext cx="3908986" cy="30534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E90FBBA-4F49-43AB-9E32-5C63735B9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003" y="1718073"/>
            <a:ext cx="3898962" cy="30534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B331B0C-61F1-4DF1-875B-8291100526E2}"/>
              </a:ext>
            </a:extLst>
          </p:cNvPr>
          <p:cNvSpPr txBox="1"/>
          <p:nvPr/>
        </p:nvSpPr>
        <p:spPr>
          <a:xfrm>
            <a:off x="-1" y="0"/>
            <a:ext cx="12192000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/>
            </a:lvl1pPr>
          </a:lstStyle>
          <a:p>
            <a:r>
              <a:rPr lang="en-US" dirty="0" err="1"/>
              <a:t>Rpiboot</a:t>
            </a:r>
            <a:r>
              <a:rPr lang="zh-TW" altLang="en-US" dirty="0"/>
              <a:t>驅動安裝</a:t>
            </a:r>
            <a:endParaRPr 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0539E0C-791F-4422-9E77-FA84470E26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364" r="44204"/>
          <a:stretch/>
        </p:blipFill>
        <p:spPr>
          <a:xfrm>
            <a:off x="209019" y="895738"/>
            <a:ext cx="4964808" cy="63448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DDAC1A0-3FC3-4B89-82BA-A1FF03EC3608}"/>
              </a:ext>
            </a:extLst>
          </p:cNvPr>
          <p:cNvSpPr txBox="1"/>
          <p:nvPr/>
        </p:nvSpPr>
        <p:spPr>
          <a:xfrm>
            <a:off x="1240971" y="4827461"/>
            <a:ext cx="185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NEXT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07D94CB-0A0D-4E00-AD60-425415D9F33B}"/>
              </a:ext>
            </a:extLst>
          </p:cNvPr>
          <p:cNvSpPr txBox="1"/>
          <p:nvPr/>
        </p:nvSpPr>
        <p:spPr>
          <a:xfrm>
            <a:off x="5191108" y="4827461"/>
            <a:ext cx="185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Agree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234940-D0C6-4EC8-9B32-68CD24F26543}"/>
              </a:ext>
            </a:extLst>
          </p:cNvPr>
          <p:cNvSpPr txBox="1"/>
          <p:nvPr/>
        </p:nvSpPr>
        <p:spPr>
          <a:xfrm>
            <a:off x="9234373" y="4827461"/>
            <a:ext cx="185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Next</a:t>
            </a:r>
          </a:p>
        </p:txBody>
      </p:sp>
      <p:sp>
        <p:nvSpPr>
          <p:cNvPr id="19" name="投影片編號版面配置區 31">
            <a:extLst>
              <a:ext uri="{FF2B5EF4-FFF2-40B4-BE49-F238E27FC236}">
                <a16:creationId xmlns:a16="http://schemas.microsoft.com/office/drawing/2014/main" id="{3B0EB715-BC21-4912-801C-0E35BE869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735" y="79975"/>
            <a:ext cx="2743200" cy="365125"/>
          </a:xfrm>
        </p:spPr>
        <p:txBody>
          <a:bodyPr/>
          <a:lstStyle/>
          <a:p>
            <a:fld id="{411AB45F-CB2D-40A8-92A0-3AAA6DF8A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82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D0497887-C083-41BC-BAFE-1E1F2375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8" y="796201"/>
            <a:ext cx="4428160" cy="34500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0F04BDB-C53A-4DCA-A01B-981BCA59D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60436" b="52995"/>
          <a:stretch/>
        </p:blipFill>
        <p:spPr>
          <a:xfrm>
            <a:off x="5196209" y="936572"/>
            <a:ext cx="5116048" cy="31693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90EFB206-CC48-4CE8-8CDF-DAFC2E6F59CD}"/>
              </a:ext>
            </a:extLst>
          </p:cNvPr>
          <p:cNvSpPr txBox="1"/>
          <p:nvPr/>
        </p:nvSpPr>
        <p:spPr>
          <a:xfrm>
            <a:off x="-1" y="0"/>
            <a:ext cx="12192000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/>
            </a:lvl1pPr>
          </a:lstStyle>
          <a:p>
            <a:r>
              <a:rPr lang="en-US" dirty="0" err="1"/>
              <a:t>Rpiboot</a:t>
            </a:r>
            <a:r>
              <a:rPr lang="zh-TW" altLang="en-US" dirty="0"/>
              <a:t>驅動安裝</a:t>
            </a:r>
            <a:endParaRPr 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E8AE1A6-1DD5-4B2B-B0D0-576B8C7D8327}"/>
              </a:ext>
            </a:extLst>
          </p:cNvPr>
          <p:cNvSpPr txBox="1"/>
          <p:nvPr/>
        </p:nvSpPr>
        <p:spPr>
          <a:xfrm>
            <a:off x="690465" y="4334568"/>
            <a:ext cx="281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選擇預設路徑進行安裝</a:t>
            </a:r>
            <a:endParaRPr 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4776D9E-5BB4-436B-BE6F-ECA2EC4A53E1}"/>
              </a:ext>
            </a:extLst>
          </p:cNvPr>
          <p:cNvSpPr txBox="1"/>
          <p:nvPr/>
        </p:nvSpPr>
        <p:spPr>
          <a:xfrm>
            <a:off x="6095999" y="4334568"/>
            <a:ext cx="377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等待</a:t>
            </a:r>
            <a:r>
              <a:rPr lang="en-US" altLang="zh-TW" dirty="0"/>
              <a:t>Driver</a:t>
            </a:r>
            <a:r>
              <a:rPr lang="zh-TW" altLang="en-US" dirty="0"/>
              <a:t>安裝，大約幾分鐘</a:t>
            </a:r>
            <a:endParaRPr lang="en-US" dirty="0"/>
          </a:p>
        </p:txBody>
      </p:sp>
      <p:sp>
        <p:nvSpPr>
          <p:cNvPr id="25" name="投影片編號版面配置區 2">
            <a:extLst>
              <a:ext uri="{FF2B5EF4-FFF2-40B4-BE49-F238E27FC236}">
                <a16:creationId xmlns:a16="http://schemas.microsoft.com/office/drawing/2014/main" id="{963D66C2-E06C-4ACE-8DDD-661A3917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735" y="79975"/>
            <a:ext cx="2743200" cy="365125"/>
          </a:xfrm>
        </p:spPr>
        <p:txBody>
          <a:bodyPr/>
          <a:lstStyle/>
          <a:p>
            <a:fld id="{411AB45F-CB2D-40A8-92A0-3AAA6DF8A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7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969FF4D7-CD2F-4CE8-A84E-E157EF24736D}"/>
              </a:ext>
            </a:extLst>
          </p:cNvPr>
          <p:cNvSpPr txBox="1"/>
          <p:nvPr/>
        </p:nvSpPr>
        <p:spPr>
          <a:xfrm>
            <a:off x="-1" y="0"/>
            <a:ext cx="12192000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/>
            </a:lvl1pPr>
          </a:lstStyle>
          <a:p>
            <a:r>
              <a:rPr lang="en-US" dirty="0" err="1"/>
              <a:t>Rpiboot</a:t>
            </a:r>
            <a:r>
              <a:rPr lang="zh-TW" altLang="en-US" dirty="0"/>
              <a:t>驅動安裝</a:t>
            </a:r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46B3C62-0FB4-4E5E-ABAE-FA333D1AA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87" y="804893"/>
            <a:ext cx="4513651" cy="3529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BEE06CC-BD33-4318-A42A-7D6B6B30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945" y="803727"/>
            <a:ext cx="4513651" cy="35308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6E0391-C65A-4D2D-B11F-52F34E24B0DF}"/>
              </a:ext>
            </a:extLst>
          </p:cNvPr>
          <p:cNvSpPr txBox="1"/>
          <p:nvPr/>
        </p:nvSpPr>
        <p:spPr>
          <a:xfrm>
            <a:off x="1175657" y="4334568"/>
            <a:ext cx="281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跑完後，</a:t>
            </a:r>
            <a:r>
              <a:rPr lang="en-US" dirty="0"/>
              <a:t>Next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74F5F9-8FDD-4A64-931A-42DD5BECE6CA}"/>
              </a:ext>
            </a:extLst>
          </p:cNvPr>
          <p:cNvSpPr txBox="1"/>
          <p:nvPr/>
        </p:nvSpPr>
        <p:spPr>
          <a:xfrm>
            <a:off x="7252128" y="4334568"/>
            <a:ext cx="281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Finish</a:t>
            </a:r>
            <a:r>
              <a:rPr lang="zh-TW" altLang="en-US" dirty="0"/>
              <a:t>成功</a:t>
            </a:r>
            <a:endParaRPr lang="en-US" dirty="0"/>
          </a:p>
        </p:txBody>
      </p:sp>
      <p:sp>
        <p:nvSpPr>
          <p:cNvPr id="13" name="投影片編號版面配置區 1">
            <a:extLst>
              <a:ext uri="{FF2B5EF4-FFF2-40B4-BE49-F238E27FC236}">
                <a16:creationId xmlns:a16="http://schemas.microsoft.com/office/drawing/2014/main" id="{DEA5553C-6C25-400D-B7F2-D4BF6A4F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735" y="79975"/>
            <a:ext cx="2743200" cy="365125"/>
          </a:xfrm>
        </p:spPr>
        <p:txBody>
          <a:bodyPr/>
          <a:lstStyle/>
          <a:p>
            <a:fld id="{411AB45F-CB2D-40A8-92A0-3AAA6DF8A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2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40332A49-DFFB-45E1-A79C-4F4431A34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640"/>
          <a:stretch/>
        </p:blipFill>
        <p:spPr>
          <a:xfrm>
            <a:off x="136751" y="830504"/>
            <a:ext cx="3987380" cy="2894959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4F24BD0-5BDC-4CB8-AFED-6C31A6AC157A}"/>
              </a:ext>
            </a:extLst>
          </p:cNvPr>
          <p:cNvSpPr txBox="1"/>
          <p:nvPr/>
        </p:nvSpPr>
        <p:spPr>
          <a:xfrm>
            <a:off x="-1" y="0"/>
            <a:ext cx="12192000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/>
            </a:lvl1pPr>
          </a:lstStyle>
          <a:p>
            <a:r>
              <a:rPr lang="en-US" dirty="0" err="1"/>
              <a:t>Rpiboot</a:t>
            </a:r>
            <a:r>
              <a:rPr lang="zh-TW" altLang="en-US" dirty="0"/>
              <a:t>執行</a:t>
            </a:r>
            <a:endParaRPr 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44E3E70-62F0-48C5-B4C5-F8459C5ED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373" b="62459"/>
          <a:stretch/>
        </p:blipFill>
        <p:spPr>
          <a:xfrm>
            <a:off x="7400848" y="4052921"/>
            <a:ext cx="4654401" cy="223248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40D056E-EDBE-4A2D-BA63-38204850CDAA}"/>
              </a:ext>
            </a:extLst>
          </p:cNvPr>
          <p:cNvSpPr txBox="1"/>
          <p:nvPr/>
        </p:nvSpPr>
        <p:spPr>
          <a:xfrm>
            <a:off x="136751" y="4052921"/>
            <a:ext cx="64973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打開剛剛下安裝的預設路徑</a:t>
            </a:r>
            <a:r>
              <a:rPr lang="en-US" altLang="zh-TW" dirty="0"/>
              <a:t>:C:\Program Files (x86)\Raspberry Pi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並以系統管理員執行</a:t>
            </a:r>
            <a:r>
              <a:rPr lang="en-US" altLang="zh-TW" b="1" dirty="0" err="1"/>
              <a:t>rpiboot</a:t>
            </a:r>
            <a:endParaRPr lang="en-US" altLang="zh-TW" b="1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等待終端機執行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執行完後會自動消失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E20FD491-D56A-47EE-AEE6-1F0E9E0E9E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22" t="17007" r="50882" b="50000"/>
          <a:stretch/>
        </p:blipFill>
        <p:spPr>
          <a:xfrm>
            <a:off x="4365060" y="860966"/>
            <a:ext cx="5478736" cy="2864498"/>
          </a:xfrm>
          <a:prstGeom prst="rect">
            <a:avLst/>
          </a:prstGeom>
        </p:spPr>
      </p:pic>
      <p:sp>
        <p:nvSpPr>
          <p:cNvPr id="19" name="投影片編號版面配置區 9">
            <a:extLst>
              <a:ext uri="{FF2B5EF4-FFF2-40B4-BE49-F238E27FC236}">
                <a16:creationId xmlns:a16="http://schemas.microsoft.com/office/drawing/2014/main" id="{861FAF57-13CF-427A-AB46-78CBB5F3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735" y="79975"/>
            <a:ext cx="2743200" cy="365125"/>
          </a:xfrm>
        </p:spPr>
        <p:txBody>
          <a:bodyPr/>
          <a:lstStyle/>
          <a:p>
            <a:fld id="{411AB45F-CB2D-40A8-92A0-3AAA6DF8A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51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F30097E-AA00-4F4A-A2FD-78F522FCC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43" t="24381" r="29072" b="28635"/>
          <a:stretch/>
        </p:blipFill>
        <p:spPr>
          <a:xfrm>
            <a:off x="316556" y="2784873"/>
            <a:ext cx="5320719" cy="336524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41326EF-178D-4C9C-B739-3D4362C09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784873"/>
            <a:ext cx="5323585" cy="33652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86F1CD-9C44-4B28-94A3-ED36324C460D}"/>
              </a:ext>
            </a:extLst>
          </p:cNvPr>
          <p:cNvSpPr txBox="1"/>
          <p:nvPr/>
        </p:nvSpPr>
        <p:spPr>
          <a:xfrm>
            <a:off x="-1" y="0"/>
            <a:ext cx="12192000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/>
            </a:lvl1pPr>
          </a:lstStyle>
          <a:p>
            <a:r>
              <a:rPr lang="zh-TW" altLang="en-US" dirty="0"/>
              <a:t>使用</a:t>
            </a:r>
            <a:r>
              <a:rPr lang="en-US" altLang="zh-TW" dirty="0" err="1"/>
              <a:t>balenaEtcher</a:t>
            </a:r>
            <a:r>
              <a:rPr lang="zh-TW" altLang="en-US" dirty="0"/>
              <a:t>進行</a:t>
            </a:r>
            <a:r>
              <a:rPr lang="en-US" altLang="zh-TW" dirty="0" err="1"/>
              <a:t>img</a:t>
            </a:r>
            <a:r>
              <a:rPr lang="zh-TW" altLang="en-US" dirty="0"/>
              <a:t>燒入</a:t>
            </a:r>
            <a:endParaRPr lang="en-US" dirty="0"/>
          </a:p>
        </p:txBody>
      </p:sp>
      <p:sp>
        <p:nvSpPr>
          <p:cNvPr id="23" name="投影片編號版面配置區 20">
            <a:extLst>
              <a:ext uri="{FF2B5EF4-FFF2-40B4-BE49-F238E27FC236}">
                <a16:creationId xmlns:a16="http://schemas.microsoft.com/office/drawing/2014/main" id="{1A59E50F-F72A-4525-B7B4-6865EFE1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735" y="79975"/>
            <a:ext cx="2743200" cy="365125"/>
          </a:xfrm>
        </p:spPr>
        <p:txBody>
          <a:bodyPr/>
          <a:lstStyle/>
          <a:p>
            <a:fld id="{411AB45F-CB2D-40A8-92A0-3AAA6DF8AD7A}" type="slidenum">
              <a:rPr lang="en-US" smtClean="0"/>
              <a:t>9</a:t>
            </a:fld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9FCC72B-D087-490B-B02B-8068003A6616}"/>
              </a:ext>
            </a:extLst>
          </p:cNvPr>
          <p:cNvSpPr txBox="1"/>
          <p:nvPr/>
        </p:nvSpPr>
        <p:spPr>
          <a:xfrm>
            <a:off x="0" y="707886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3200" dirty="0"/>
              <a:t>打開</a:t>
            </a:r>
            <a:r>
              <a:rPr lang="en-US" altLang="zh-TW" sz="3200" dirty="0" err="1"/>
              <a:t>balenaEthcer</a:t>
            </a:r>
            <a:endParaRPr lang="en-US" altLang="zh-TW" sz="32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3200" dirty="0"/>
              <a:t>Flash from file</a:t>
            </a:r>
            <a:r>
              <a:rPr lang="zh-TW" altLang="en-US" sz="3200" dirty="0"/>
              <a:t>選擇要燒的</a:t>
            </a:r>
            <a:r>
              <a:rPr lang="en-US" altLang="zh-TW" sz="3200" dirty="0" err="1"/>
              <a:t>img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2892197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356</Words>
  <Application>Microsoft Office PowerPoint</Application>
  <PresentationFormat>寬螢幕</PresentationFormat>
  <Paragraphs>71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Louis Wang</dc:creator>
  <cp:lastModifiedBy>Louis Wang</cp:lastModifiedBy>
  <cp:revision>151</cp:revision>
  <dcterms:created xsi:type="dcterms:W3CDTF">2021-08-25T06:00:04Z</dcterms:created>
  <dcterms:modified xsi:type="dcterms:W3CDTF">2021-10-19T03:42:08Z</dcterms:modified>
</cp:coreProperties>
</file>